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303" r:id="rId5"/>
    <p:sldId id="259" r:id="rId6"/>
    <p:sldId id="260" r:id="rId7"/>
    <p:sldId id="304" r:id="rId8"/>
    <p:sldId id="261" r:id="rId9"/>
    <p:sldId id="262" r:id="rId10"/>
    <p:sldId id="305" r:id="rId11"/>
    <p:sldId id="263" r:id="rId12"/>
    <p:sldId id="264" r:id="rId13"/>
    <p:sldId id="306" r:id="rId14"/>
    <p:sldId id="265" r:id="rId15"/>
    <p:sldId id="266" r:id="rId16"/>
    <p:sldId id="307" r:id="rId17"/>
    <p:sldId id="267" r:id="rId18"/>
    <p:sldId id="268" r:id="rId19"/>
    <p:sldId id="308" r:id="rId20"/>
    <p:sldId id="269" r:id="rId21"/>
    <p:sldId id="270" r:id="rId22"/>
    <p:sldId id="309" r:id="rId23"/>
    <p:sldId id="271" r:id="rId24"/>
    <p:sldId id="272" r:id="rId25"/>
    <p:sldId id="311" r:id="rId26"/>
    <p:sldId id="273" r:id="rId27"/>
    <p:sldId id="274" r:id="rId28"/>
    <p:sldId id="310" r:id="rId29"/>
    <p:sldId id="275" r:id="rId30"/>
    <p:sldId id="276" r:id="rId31"/>
    <p:sldId id="312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8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7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3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4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0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2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9BB48-8421-2F4C-9972-F5F609D1852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1694-88E1-BE4D-BB72-15AEDBA0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4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F797-852E-394D-B723-72BA436AAA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6762C-CE07-8F4B-AF85-3BFFBF2DC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7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 Declension</a:t>
            </a:r>
            <a:br>
              <a:rPr lang="en-US" baseline="30000" dirty="0"/>
            </a:br>
            <a:r>
              <a:rPr lang="en-US" dirty="0"/>
              <a:t>Porta, </a:t>
            </a:r>
            <a:r>
              <a:rPr lang="en-US" dirty="0" err="1"/>
              <a:t>Portiae</a:t>
            </a:r>
            <a:r>
              <a:rPr lang="en-US" dirty="0"/>
              <a:t> - 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338182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portae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portae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portārum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portae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portās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portā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portae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05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82A4-C59C-2748-B5BC-C54D5B914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Lectīca</a:t>
            </a:r>
            <a:r>
              <a:rPr lang="en-US" dirty="0"/>
              <a:t>, </a:t>
            </a:r>
            <a:r>
              <a:rPr lang="en-US" dirty="0" err="1"/>
              <a:t>Lectīcae</a:t>
            </a:r>
            <a:r>
              <a:rPr lang="en-US" dirty="0"/>
              <a:t> - 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32C5E-E334-514C-9D49-3C221A1DD2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37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F8C0-EFA8-5C4B-B979-EF21D7745B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Portable Couch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0CAC7-8F1C-7B4A-B2F8-1129A7163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(Think like a king being carried around )</a:t>
            </a:r>
          </a:p>
          <a:p>
            <a:r>
              <a:rPr lang="en-US" sz="3200" dirty="0"/>
              <a:t>Actually, the Pope used to ride one too</a:t>
            </a:r>
          </a:p>
        </p:txBody>
      </p:sp>
    </p:spTree>
    <p:extLst>
      <p:ext uri="{BB962C8B-B14F-4D97-AF65-F5344CB8AC3E}">
        <p14:creationId xmlns:p14="http://schemas.microsoft.com/office/powerpoint/2010/main" val="413582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 Declension</a:t>
            </a:r>
            <a:br>
              <a:rPr lang="en-US" baseline="30000" dirty="0"/>
            </a:br>
            <a:r>
              <a:rPr lang="en-US" dirty="0"/>
              <a:t>Lectica, </a:t>
            </a:r>
            <a:r>
              <a:rPr lang="en-US" dirty="0" err="1"/>
              <a:t>Lecticae</a:t>
            </a:r>
            <a:r>
              <a:rPr lang="en-US" dirty="0"/>
              <a:t> - 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603415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lectīcārum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lectīcās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lectīcā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lectīcae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85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0B5C-9CF9-AA46-BC52-ADCAC396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Saccus</a:t>
            </a:r>
            <a:r>
              <a:rPr lang="en-US" dirty="0"/>
              <a:t>, </a:t>
            </a:r>
            <a:r>
              <a:rPr lang="en-US" dirty="0" err="1"/>
              <a:t>Saccī</a:t>
            </a:r>
            <a:r>
              <a:rPr lang="en-US" dirty="0"/>
              <a:t> - 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7B313-7228-3840-866F-F3F06AF55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2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BFDD-6FE9-1147-AFBF-DA01ECF8C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15A93-FEC9-BE43-8B15-FE908967E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42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baseline="30000" dirty="0"/>
              <a:t>Declension</a:t>
            </a:r>
            <a:br>
              <a:rPr lang="en-US" dirty="0"/>
            </a:br>
            <a:r>
              <a:rPr lang="en-US" dirty="0" err="1"/>
              <a:t>Saccus</a:t>
            </a:r>
            <a:r>
              <a:rPr lang="en-US" dirty="0"/>
              <a:t>, </a:t>
            </a:r>
            <a:r>
              <a:rPr lang="en-US" dirty="0" err="1"/>
              <a:t>Saccī</a:t>
            </a:r>
            <a:r>
              <a:rPr lang="en-US" dirty="0"/>
              <a:t> - 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440519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saccōrum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saccōs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940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2223-E24D-7646-BF75-BD7728299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Umerus</a:t>
            </a:r>
            <a:r>
              <a:rPr lang="en-US" dirty="0"/>
              <a:t>, </a:t>
            </a:r>
            <a:r>
              <a:rPr lang="en-US" dirty="0" err="1"/>
              <a:t>Umerī</a:t>
            </a:r>
            <a:r>
              <a:rPr lang="en-US" dirty="0"/>
              <a:t> - 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6168D-ECEA-0345-8D4A-01721FFB52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C455-773A-5947-B715-127D100EE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Shoulder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2A0BA-2964-0846-B3D7-A1BA2BE4E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baseline="30000" dirty="0"/>
              <a:t>Declension</a:t>
            </a:r>
            <a:br>
              <a:rPr lang="en-US" dirty="0"/>
            </a:br>
            <a:r>
              <a:rPr lang="en-US" dirty="0" err="1"/>
              <a:t>Umerus</a:t>
            </a:r>
            <a:r>
              <a:rPr lang="en-US" dirty="0"/>
              <a:t>, </a:t>
            </a:r>
            <a:r>
              <a:rPr lang="en-US" dirty="0" err="1"/>
              <a:t>Umerī</a:t>
            </a:r>
            <a:r>
              <a:rPr lang="en-US" dirty="0"/>
              <a:t> - 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782807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umerōrum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umerōs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umerī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7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AC92-D670-C541-9572-0BA250494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Via, </a:t>
            </a:r>
            <a:r>
              <a:rPr lang="en-US" dirty="0" err="1"/>
              <a:t>Viae</a:t>
            </a:r>
            <a:r>
              <a:rPr lang="en-US" dirty="0"/>
              <a:t> - 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DD51D-3732-4649-AFF6-326C3F232E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12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5B90-BC5B-0B45-8ECF-DE77075218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Amīcus</a:t>
            </a:r>
            <a:r>
              <a:rPr lang="en-US" dirty="0"/>
              <a:t>, </a:t>
            </a:r>
            <a:r>
              <a:rPr lang="en-US" dirty="0" err="1"/>
              <a:t>Amīcī</a:t>
            </a:r>
            <a:r>
              <a:rPr lang="en-US" dirty="0"/>
              <a:t> - 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B763D-FE41-5B49-A646-D0D65AABC8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BA563-C739-E543-88A1-F111BA13FF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Friend (Male)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BF011-ABA1-5E49-A45B-ACD46EAFD3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7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baseline="30000" dirty="0"/>
              <a:t>Declension</a:t>
            </a:r>
            <a:br>
              <a:rPr lang="en-US" dirty="0"/>
            </a:br>
            <a:r>
              <a:rPr lang="en-US" dirty="0" err="1"/>
              <a:t>Amīcus</a:t>
            </a:r>
            <a:r>
              <a:rPr lang="en-US" dirty="0"/>
              <a:t>, </a:t>
            </a:r>
            <a:r>
              <a:rPr lang="en-US" dirty="0" err="1"/>
              <a:t>Amīcī</a:t>
            </a:r>
            <a:r>
              <a:rPr lang="en-US" dirty="0"/>
              <a:t> - 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amīcōrum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amīcōs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257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F3D2-9BD2-ED46-B583-AA6EF1C4B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Amīca</a:t>
            </a:r>
            <a:r>
              <a:rPr lang="en-US" dirty="0"/>
              <a:t>, </a:t>
            </a:r>
            <a:r>
              <a:rPr lang="en-US" dirty="0" err="1"/>
              <a:t>Amīcae</a:t>
            </a:r>
            <a:r>
              <a:rPr lang="en-US" dirty="0"/>
              <a:t> - 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C3125-E214-1D4A-B47D-7C7FA21A0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7C2B1-B518-834A-853D-8B9E424CD4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Friend (Female), Girlfriend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33734-41E3-F148-9918-A0340372F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76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baseline="30000" dirty="0"/>
              <a:t>Declension</a:t>
            </a:r>
            <a:br>
              <a:rPr lang="en-US" dirty="0"/>
            </a:br>
            <a:r>
              <a:rPr lang="en-US" dirty="0" err="1"/>
              <a:t>Amīca</a:t>
            </a:r>
            <a:r>
              <a:rPr lang="en-US" dirty="0"/>
              <a:t>, </a:t>
            </a:r>
            <a:r>
              <a:rPr lang="en-US" dirty="0" err="1"/>
              <a:t>Amīcae</a:t>
            </a:r>
            <a:r>
              <a:rPr lang="en-US" dirty="0"/>
              <a:t> - 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779318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amīcārum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amīcās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amīcā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amīcae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727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F15B2-7E3B-874D-9C48-B2109A9847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Inimīcus</a:t>
            </a:r>
            <a:r>
              <a:rPr lang="en-US" dirty="0"/>
              <a:t>, </a:t>
            </a:r>
            <a:r>
              <a:rPr lang="en-US" dirty="0" err="1"/>
              <a:t>Inimīcī</a:t>
            </a:r>
            <a:r>
              <a:rPr lang="en-US" dirty="0"/>
              <a:t> - 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9A715-4487-5045-A1DA-D94EC6F07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0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DCC72-CD39-EA49-9C3B-0D40A21DD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E0EAF-6D03-5047-A651-95826E26D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04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baseline="30000" dirty="0"/>
              <a:t>Declension</a:t>
            </a:r>
            <a:br>
              <a:rPr lang="en-US" dirty="0"/>
            </a:br>
            <a:r>
              <a:rPr lang="en-US" dirty="0" err="1"/>
              <a:t>Inimīcus</a:t>
            </a:r>
            <a:r>
              <a:rPr lang="en-US" dirty="0"/>
              <a:t>, </a:t>
            </a:r>
            <a:r>
              <a:rPr lang="en-US" dirty="0" err="1"/>
              <a:t>Inimīcī</a:t>
            </a:r>
            <a:r>
              <a:rPr lang="en-US" dirty="0"/>
              <a:t> - 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739675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inimīcōrum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inimīcōs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inimīcī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367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669FB-F4AF-7D4F-A452-86BEB9E076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Equus, </a:t>
            </a:r>
            <a:r>
              <a:rPr lang="en-US" dirty="0" err="1"/>
              <a:t>Equī</a:t>
            </a:r>
            <a:r>
              <a:rPr lang="en-US" dirty="0"/>
              <a:t> -M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167CF-0401-8645-A605-40C05C7104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7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81B23-829F-2640-B5FF-5D9476219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Way, Road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BA343-9BB6-0844-85C5-D455A4880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20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F1E25-38BB-6F4D-A215-DD1853F285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E4EB-BA6F-D744-AD0A-9A198384C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74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baseline="30000" dirty="0"/>
              <a:t>Declension</a:t>
            </a:r>
            <a:br>
              <a:rPr lang="en-US" dirty="0"/>
            </a:br>
            <a:r>
              <a:rPr lang="en-US" dirty="0"/>
              <a:t>Equus, </a:t>
            </a:r>
            <a:r>
              <a:rPr lang="en-US" dirty="0" err="1"/>
              <a:t>Equī</a:t>
            </a:r>
            <a:r>
              <a:rPr lang="en-US" dirty="0"/>
              <a:t> - 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332953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equōrum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equōs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equī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958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FC8E-BF6D-EE42-A183-43EDDD94B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BC059-E354-C84F-BAAE-F0AE508441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56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56E6-CFE7-3046-9EB7-D33976B2F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Longus, Longa, </a:t>
            </a:r>
            <a:r>
              <a:rPr lang="en-US" dirty="0" err="1"/>
              <a:t>Longum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B17EF-E0D0-7F49-A3B3-F1EB1C9DA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639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6A6CA-2224-AE48-8E01-FC5D17DAB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63006-9351-CC42-9C3E-FC7102C32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4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443AE-1205-BF49-B546-70A1398474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Malus, Mala, Malum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36CD4-7EFC-A749-A276-04F7C3D7F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01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649F-D2F0-7B4F-8388-89F872842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Bad, Evil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65275-907D-014A-9E9C-D9D00AF615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35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FCFC5-6F10-4F47-BDF0-C7F563646A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Fessus</a:t>
            </a:r>
            <a:r>
              <a:rPr lang="en-US" dirty="0"/>
              <a:t>, </a:t>
            </a:r>
            <a:r>
              <a:rPr lang="en-US" dirty="0" err="1"/>
              <a:t>Fessa</a:t>
            </a:r>
            <a:r>
              <a:rPr lang="en-US" dirty="0"/>
              <a:t>, </a:t>
            </a:r>
            <a:r>
              <a:rPr lang="en-US" dirty="0" err="1"/>
              <a:t>Fessum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BB803-03A8-6545-B839-2C9B2DCD2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00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3DC9-7E73-7648-B0BC-541A090AF9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B11E0-9613-924F-A4F9-78BEF514F6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04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0069-2563-A241-B4B7-83AF8C2DF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CF1B6-800E-2148-8D9B-E8D3F36099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7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 Declension</a:t>
            </a:r>
            <a:br>
              <a:rPr lang="en-US" baseline="30000" dirty="0"/>
            </a:br>
            <a:r>
              <a:rPr lang="en-US" dirty="0"/>
              <a:t>Via, </a:t>
            </a:r>
            <a:r>
              <a:rPr lang="en-US" dirty="0" err="1"/>
              <a:t>Viae</a:t>
            </a:r>
            <a:r>
              <a:rPr lang="en-US" dirty="0"/>
              <a:t> - 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922722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viārum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viās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viā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viae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2393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455E-E15F-C24F-938E-5A2E374C11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Eō</a:t>
            </a:r>
            <a:r>
              <a:rPr lang="en-US" dirty="0"/>
              <a:t>, </a:t>
            </a:r>
            <a:r>
              <a:rPr lang="en-US" dirty="0" err="1"/>
              <a:t>Īre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81786-63C3-A344-8EE1-ED14959698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116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D3555-3EFC-CE4D-AB51-3702E0A4C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E29E9-DBB3-8743-B075-FE76DC537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97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1EE6-F117-2B4D-A947-F85D2A83D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Irregular </a:t>
            </a:r>
            <a:br>
              <a:rPr lang="en-US" dirty="0"/>
            </a:br>
            <a:r>
              <a:rPr lang="en-US" dirty="0" err="1"/>
              <a:t>Īre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B9814F-C32C-7142-B363-B54F2968F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875891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5372855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31612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eō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īmus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758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ītis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303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eunt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5489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368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04DD-09A2-7C41-984E-5F0379E360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Portō</a:t>
            </a:r>
            <a:r>
              <a:rPr lang="en-US" dirty="0"/>
              <a:t>, </a:t>
            </a:r>
            <a:r>
              <a:rPr lang="en-US" dirty="0" err="1"/>
              <a:t>Portāre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67D4C-6A7E-B146-B5E9-64591B0E59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060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633C-EDF8-E54D-AF59-BBF5EFC1A2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carry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CF637-761A-5F4B-99D2-2DDAE598C0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(Like a backpack)</a:t>
            </a:r>
          </a:p>
        </p:txBody>
      </p:sp>
    </p:spTree>
    <p:extLst>
      <p:ext uri="{BB962C8B-B14F-4D97-AF65-F5344CB8AC3E}">
        <p14:creationId xmlns:p14="http://schemas.microsoft.com/office/powerpoint/2010/main" val="41596279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F1A7-EC8E-6B42-8757-98C2A34E1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 Conjugation</a:t>
            </a:r>
            <a:br>
              <a:rPr lang="en-US" dirty="0"/>
            </a:br>
            <a:r>
              <a:rPr lang="en-US" dirty="0" err="1"/>
              <a:t>Portāre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AD4C3F-158E-CC45-A132-22C182EB1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27885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44637545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37111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Portō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Portāmus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3340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Portās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Portātis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796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Portat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Portant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33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4184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4C27-D781-2E46-BDF3-10BEA541D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Ambulō</a:t>
            </a:r>
            <a:r>
              <a:rPr lang="en-US" dirty="0"/>
              <a:t>, </a:t>
            </a:r>
            <a:r>
              <a:rPr lang="en-US" dirty="0" err="1"/>
              <a:t>Ambulāre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AF075-9D3E-E44F-8201-11FD5AFB6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672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F9DFB-1DFD-604E-90A5-993EE9E0F0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9F690-5E09-BC47-9DEB-5082F9558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2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73A3B-6299-A646-813B-B50E9B91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 Conjugation</a:t>
            </a:r>
            <a:br>
              <a:rPr lang="en-US" dirty="0"/>
            </a:br>
            <a:r>
              <a:rPr lang="en-US" dirty="0" err="1"/>
              <a:t>Ambulāre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170606-3FF0-3B4D-9FB8-AC73BE9363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418826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283529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1395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ambulō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ambulāmus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81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ambulās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ambulātis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56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ambulat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ambulant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8100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7562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E3280-6FAF-BD4C-A4AA-F8C8FF993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Vehō</a:t>
            </a:r>
            <a:r>
              <a:rPr lang="en-US" dirty="0"/>
              <a:t>, </a:t>
            </a:r>
            <a:r>
              <a:rPr lang="en-US" dirty="0" err="1"/>
              <a:t>Vehere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A03D7-6744-C242-BCBF-96F9963F4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5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C7CA3-39D7-6B42-867C-21504FE716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Mūrus</a:t>
            </a:r>
            <a:r>
              <a:rPr lang="en-US" dirty="0"/>
              <a:t>, </a:t>
            </a:r>
            <a:r>
              <a:rPr lang="en-US" dirty="0" err="1"/>
              <a:t>Mūrī</a:t>
            </a:r>
            <a:r>
              <a:rPr lang="en-US" dirty="0"/>
              <a:t> - 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FC4D3-462D-764F-9E7F-59DC6BAEE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318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1042-616D-4B41-BB47-6BBC7747E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carry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C542B-29F1-154A-BFFC-B618AF4D41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(from one place to another)</a:t>
            </a:r>
          </a:p>
        </p:txBody>
      </p:sp>
    </p:spTree>
    <p:extLst>
      <p:ext uri="{BB962C8B-B14F-4D97-AF65-F5344CB8AC3E}">
        <p14:creationId xmlns:p14="http://schemas.microsoft.com/office/powerpoint/2010/main" val="22726717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1939D-E7AB-E74F-90D4-CF2B66E0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</a:t>
            </a:r>
            <a:r>
              <a:rPr lang="en-US" baseline="30000" dirty="0"/>
              <a:t>rd Conjugation</a:t>
            </a:r>
            <a:br>
              <a:rPr lang="en-US" dirty="0"/>
            </a:br>
            <a:r>
              <a:rPr lang="en-US" dirty="0" err="1"/>
              <a:t>Vehere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72B322-1165-DF42-B94B-B8A20F344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549731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3613863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415347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vehō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vehimus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75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vehis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vehitis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95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vehit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vehunt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759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1891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9290D-0FFC-5A48-9310-038CDF0752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Timeō</a:t>
            </a:r>
            <a:r>
              <a:rPr lang="en-US" dirty="0"/>
              <a:t>, </a:t>
            </a:r>
            <a:r>
              <a:rPr lang="en-US" dirty="0" err="1"/>
              <a:t>Timēre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D1A1D-1BBD-0246-801A-FFA95F8340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815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B934-D454-DA42-A52D-4103263671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fear, be afraid 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CC92D-0E41-2044-A487-1FFB632F2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172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FCC7-B1D1-FC4D-BD28-EE16DCD6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 Conjugation</a:t>
            </a:r>
            <a:br>
              <a:rPr lang="en-US" dirty="0"/>
            </a:br>
            <a:r>
              <a:rPr lang="en-US" dirty="0" err="1"/>
              <a:t>Timēre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20457F-7782-BA42-A71B-8C152FC7CB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237390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4585087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796121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timeō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timēmus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8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timēs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timētis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3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timet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408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409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895F-D5C5-7948-91E8-A212007DF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Intrō</a:t>
            </a:r>
            <a:r>
              <a:rPr lang="en-US" dirty="0"/>
              <a:t>, </a:t>
            </a:r>
            <a:r>
              <a:rPr lang="en-US" dirty="0" err="1"/>
              <a:t>Intrāre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B00C1-4E11-4C41-BF73-DC91CC55D4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518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9314-DB71-614C-8141-3F61A9402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enter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86C74-0A2E-CF42-8C72-DE5F909026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332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8682-82E8-3D4B-BBF7-BF7462C4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  <a:r>
              <a:rPr lang="en-US" baseline="30000" dirty="0"/>
              <a:t>st Conjugation</a:t>
            </a:r>
            <a:br>
              <a:rPr lang="en-US" dirty="0"/>
            </a:br>
            <a:r>
              <a:rPr lang="en-US" dirty="0" err="1"/>
              <a:t>Intrāre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B27A6D-2628-354B-B4D3-C23048550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267284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492948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92723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intrō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intrāmus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77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intrās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intrātis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86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intrat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intrant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7120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92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B6BCA-8CC0-5C4C-83F5-30BF8F2E9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21A5F-08EC-294E-9076-FF8DFAA3CA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9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11A-AE5D-7247-9CFA-2982FF37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baseline="30000" dirty="0"/>
              <a:t>Declension</a:t>
            </a:r>
            <a:br>
              <a:rPr lang="en-US" dirty="0"/>
            </a:br>
            <a:r>
              <a:rPr lang="en-US" dirty="0" err="1"/>
              <a:t>Mūrus</a:t>
            </a:r>
            <a:r>
              <a:rPr lang="en-US" dirty="0"/>
              <a:t>, </a:t>
            </a:r>
            <a:r>
              <a:rPr lang="en-US" dirty="0" err="1"/>
              <a:t>Mūrī</a:t>
            </a:r>
            <a:r>
              <a:rPr lang="en-US" dirty="0"/>
              <a:t> - 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A32DC6-3492-3642-85A6-84DCF1C082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070328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277">
                  <a:extLst>
                    <a:ext uri="{9D8B030D-6E8A-4147-A177-3AD203B41FA5}">
                      <a16:colId xmlns:a16="http://schemas.microsoft.com/office/drawing/2014/main" val="4083513659"/>
                    </a:ext>
                  </a:extLst>
                </a:gridCol>
                <a:gridCol w="3695178">
                  <a:extLst>
                    <a:ext uri="{9D8B030D-6E8A-4147-A177-3AD203B41FA5}">
                      <a16:colId xmlns:a16="http://schemas.microsoft.com/office/drawing/2014/main" val="212392698"/>
                    </a:ext>
                  </a:extLst>
                </a:gridCol>
                <a:gridCol w="5504145">
                  <a:extLst>
                    <a:ext uri="{9D8B030D-6E8A-4147-A177-3AD203B41FA5}">
                      <a16:colId xmlns:a16="http://schemas.microsoft.com/office/drawing/2014/main" val="1093351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mūrōrum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20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14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Accusative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mūrōs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7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Ablative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mūrō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mūrīs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mūrī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25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63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065B-7874-8A47-82EB-4E35AFD30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Porta, Portae - 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63BB5-ADAC-B743-9AC1-5A0C833E64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3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F3F7E-F814-844F-854A-4CADEBC59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7333F-CAEA-B648-9676-FDE1509D1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3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476</Words>
  <Application>Microsoft Macintosh PowerPoint</Application>
  <PresentationFormat>Widescreen</PresentationFormat>
  <Paragraphs>277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 Theme</vt:lpstr>
      <vt:lpstr>Nouns</vt:lpstr>
      <vt:lpstr>Via, Viae - F</vt:lpstr>
      <vt:lpstr>Way, Road</vt:lpstr>
      <vt:lpstr>1st Declension Via, Viae - F</vt:lpstr>
      <vt:lpstr>Mūrus, Mūrī - M</vt:lpstr>
      <vt:lpstr>Wall</vt:lpstr>
      <vt:lpstr>2nd Declension Mūrus, Mūrī - M</vt:lpstr>
      <vt:lpstr>Porta, Portae - F</vt:lpstr>
      <vt:lpstr>Gate</vt:lpstr>
      <vt:lpstr>1st Declension Porta, Portiae - F</vt:lpstr>
      <vt:lpstr>Lectīca, Lectīcae - F</vt:lpstr>
      <vt:lpstr>Portable Couch </vt:lpstr>
      <vt:lpstr>1st Declension Lectica, Lecticae - F</vt:lpstr>
      <vt:lpstr>Saccus, Saccī - M</vt:lpstr>
      <vt:lpstr>Bag</vt:lpstr>
      <vt:lpstr>2nd Declension Saccus, Saccī - M</vt:lpstr>
      <vt:lpstr>Umerus, Umerī - M</vt:lpstr>
      <vt:lpstr>Shoulder</vt:lpstr>
      <vt:lpstr>2nd Declension Umerus, Umerī - M</vt:lpstr>
      <vt:lpstr>Amīcus, Amīcī - M</vt:lpstr>
      <vt:lpstr>Friend (Male)</vt:lpstr>
      <vt:lpstr>2nd Declension Amīcus, Amīcī - M</vt:lpstr>
      <vt:lpstr>Amīca, Amīcae - F</vt:lpstr>
      <vt:lpstr>Friend (Female), Girlfriend</vt:lpstr>
      <vt:lpstr>1st Declension Amīca, Amīcae - M</vt:lpstr>
      <vt:lpstr>Inimīcus, Inimīcī - M</vt:lpstr>
      <vt:lpstr>Enemy</vt:lpstr>
      <vt:lpstr>2nd Declension Inimīcus, Inimīcī - M</vt:lpstr>
      <vt:lpstr>Equus, Equī -M</vt:lpstr>
      <vt:lpstr>Horse</vt:lpstr>
      <vt:lpstr>2nd Declension Equus, Equī - M</vt:lpstr>
      <vt:lpstr>Adjectives</vt:lpstr>
      <vt:lpstr>Longus, Longa, Longum</vt:lpstr>
      <vt:lpstr>Long</vt:lpstr>
      <vt:lpstr>Malus, Mala, Malum</vt:lpstr>
      <vt:lpstr>Bad, Evil</vt:lpstr>
      <vt:lpstr>Fessus, Fessa, Fessum</vt:lpstr>
      <vt:lpstr>Tired</vt:lpstr>
      <vt:lpstr>Verbs</vt:lpstr>
      <vt:lpstr>Eō, Īre</vt:lpstr>
      <vt:lpstr>To go</vt:lpstr>
      <vt:lpstr>Irregular  Īre </vt:lpstr>
      <vt:lpstr>Portō, Portāre</vt:lpstr>
      <vt:lpstr>To carry</vt:lpstr>
      <vt:lpstr>1st Conjugation Portāre</vt:lpstr>
      <vt:lpstr>Ambulō, Ambulāre</vt:lpstr>
      <vt:lpstr>To walk</vt:lpstr>
      <vt:lpstr>1st Conjugation Ambulāre</vt:lpstr>
      <vt:lpstr>Vehō, Vehere</vt:lpstr>
      <vt:lpstr>To carry</vt:lpstr>
      <vt:lpstr>3rd Conjugation Vehere</vt:lpstr>
      <vt:lpstr>Timeō, Timēre</vt:lpstr>
      <vt:lpstr>To fear, be afraid of</vt:lpstr>
      <vt:lpstr>2nd Conjugation Timēre</vt:lpstr>
      <vt:lpstr>Intrō, Intrāre</vt:lpstr>
      <vt:lpstr>To enter</vt:lpstr>
      <vt:lpstr>1st Conjugation Intrāre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Joshua Bertram</dc:creator>
  <cp:lastModifiedBy>Joshua Bertram</cp:lastModifiedBy>
  <cp:revision>7</cp:revision>
  <dcterms:created xsi:type="dcterms:W3CDTF">2020-03-30T21:54:13Z</dcterms:created>
  <dcterms:modified xsi:type="dcterms:W3CDTF">2020-03-31T01:16:08Z</dcterms:modified>
</cp:coreProperties>
</file>